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Architype Aubette" charset="1" panose="02000506030000020004"/>
      <p:regular r:id="rId16"/>
    </p:embeddedFont>
    <p:embeddedFont>
      <p:font typeface="Gladiola" charset="1" panose="00000500000000000000"/>
      <p:regular r:id="rId17"/>
    </p:embeddedFont>
    <p:embeddedFont>
      <p:font typeface="RQND Pro" charset="1" panose="00000500000000000000"/>
      <p:regular r:id="rId18"/>
    </p:embeddedFont>
    <p:embeddedFont>
      <p:font typeface="RQND Pro Medium" charset="1" panose="00000500000000000000"/>
      <p:regular r:id="rId19"/>
    </p:embeddedFont>
    <p:embeddedFont>
      <p:font typeface="Agrandir Narrow" charset="1" panose="00000506000000000000"/>
      <p:regular r:id="rId20"/>
    </p:embeddedFont>
    <p:embeddedFont>
      <p:font typeface="Agrandir Narrow Bold" charset="1" panose="00000806000000000000"/>
      <p:regular r:id="rId21"/>
    </p:embeddedFont>
    <p:embeddedFont>
      <p:font typeface="Agrandir Narrow Italics" charset="1" panose="00000506000000000000"/>
      <p:regular r:id="rId22"/>
    </p:embeddedFont>
    <p:embeddedFont>
      <p:font typeface="Agrandir Narrow Bold Italics" charset="1" panose="00000806000000000000"/>
      <p:regular r:id="rId23"/>
    </p:embeddedFont>
    <p:embeddedFont>
      <p:font typeface="Agrandir Narrow Thin" charset="1" panose="00000206000000000000"/>
      <p:regular r:id="rId24"/>
    </p:embeddedFont>
    <p:embeddedFont>
      <p:font typeface="Agrandir Narrow Thin Italics" charset="1" panose="00000206000000000000"/>
      <p:regular r:id="rId25"/>
    </p:embeddedFont>
    <p:embeddedFont>
      <p:font typeface="Agrandir Narrow Medium" charset="1" panose="00000606000000000000"/>
      <p:regular r:id="rId26"/>
    </p:embeddedFont>
    <p:embeddedFont>
      <p:font typeface="Agrandir Narrow Medium Italics" charset="1" panose="00000606000000000000"/>
      <p:regular r:id="rId27"/>
    </p:embeddedFont>
    <p:embeddedFont>
      <p:font typeface="Agrandir Narrow Ultra-Bold" charset="1" panose="00000906000000000000"/>
      <p:regular r:id="rId28"/>
    </p:embeddedFont>
    <p:embeddedFont>
      <p:font typeface="Agrandir Narrow Ultra-Bold Italics" charset="1" panose="00000906000000000000"/>
      <p:regular r:id="rId29"/>
    </p:embeddedFont>
    <p:embeddedFont>
      <p:font typeface="Agrandir Narrow Heavy" charset="1" panose="00000A06000000000000"/>
      <p:regular r:id="rId30"/>
    </p:embeddedFont>
    <p:embeddedFont>
      <p:font typeface="Agrandir Narrow Heavy Italics" charset="1" panose="00000A06000000000000"/>
      <p:regular r:id="rId31"/>
    </p:embeddedFont>
    <p:embeddedFont>
      <p:font typeface="Quincy" charset="1" panose="00000500000000000000"/>
      <p:regular r:id="rId32"/>
    </p:embeddedFont>
    <p:embeddedFont>
      <p:font typeface="Quincy Bold" charset="1" panose="00000800000000000000"/>
      <p:regular r:id="rId33"/>
    </p:embeddedFont>
    <p:embeddedFont>
      <p:font typeface="Quincy Italics" charset="1" panose="00000500000000000000"/>
      <p:regular r:id="rId34"/>
    </p:embeddedFont>
    <p:embeddedFont>
      <p:font typeface="Quincy Bold Italics" charset="1" panose="00000800000000000000"/>
      <p:regular r:id="rId35"/>
    </p:embeddedFont>
    <p:embeddedFont>
      <p:font typeface="Quincy Thin" charset="1" panose="00000200000000000000"/>
      <p:regular r:id="rId36"/>
    </p:embeddedFont>
    <p:embeddedFont>
      <p:font typeface="Quincy Thin Italics" charset="1" panose="00000500000000000000"/>
      <p:regular r:id="rId37"/>
    </p:embeddedFont>
    <p:embeddedFont>
      <p:font typeface="Quincy Light" charset="1" panose="00000400000000000000"/>
      <p:regular r:id="rId38"/>
    </p:embeddedFont>
    <p:embeddedFont>
      <p:font typeface="Quincy Light Italics" charset="1" panose="00000400000000000000"/>
      <p:regular r:id="rId39"/>
    </p:embeddedFont>
    <p:embeddedFont>
      <p:font typeface="Quincy Medium" charset="1" panose="00000600000000000000"/>
      <p:regular r:id="rId40"/>
    </p:embeddedFont>
    <p:embeddedFont>
      <p:font typeface="Quincy Medium Italics" charset="1" panose="00000600000000000000"/>
      <p:regular r:id="rId41"/>
    </p:embeddedFont>
    <p:embeddedFont>
      <p:font typeface="Quincy Ultra-Bold" charset="1" panose="00000900000000000000"/>
      <p:regular r:id="rId42"/>
    </p:embeddedFont>
    <p:embeddedFont>
      <p:font typeface="Quincy Ultra-Bold Italics" charset="1" panose="00000900000000000000"/>
      <p:regular r:id="rId43"/>
    </p:embeddedFont>
    <p:embeddedFont>
      <p:font typeface="Quincy Heavy" charset="1" panose="00000A00000000000000"/>
      <p:regular r:id="rId44"/>
    </p:embeddedFont>
    <p:embeddedFont>
      <p:font typeface="Quincy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VAFzBkfODPM.mp4" Type="http://schemas.openxmlformats.org/officeDocument/2006/relationships/video"/><Relationship Id="rId4" Target="../media/VAFzBkfODPM.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4788163" y="4914951"/>
            <a:ext cx="8012304" cy="1056137"/>
          </a:xfrm>
          <a:prstGeom prst="rect">
            <a:avLst/>
          </a:prstGeom>
        </p:spPr>
        <p:txBody>
          <a:bodyPr anchor="t" rtlCol="false" tIns="0" lIns="0" bIns="0" rIns="0">
            <a:spAutoFit/>
          </a:bodyPr>
          <a:lstStyle/>
          <a:p>
            <a:pPr algn="ctr">
              <a:lnSpc>
                <a:spcPts val="8151"/>
              </a:lnSpc>
              <a:spcBef>
                <a:spcPct val="0"/>
              </a:spcBef>
            </a:pPr>
            <a:r>
              <a:rPr lang="en-US" sz="7410" spc="741">
                <a:solidFill>
                  <a:srgbClr val="FFFFFF"/>
                </a:solidFill>
                <a:latin typeface="RQND Pro"/>
              </a:rPr>
              <a:t>SCENARIO</a:t>
            </a:r>
          </a:p>
        </p:txBody>
      </p:sp>
      <p:sp>
        <p:nvSpPr>
          <p:cNvPr name="TextBox 4" id="4"/>
          <p:cNvSpPr txBox="true"/>
          <p:nvPr/>
        </p:nvSpPr>
        <p:spPr>
          <a:xfrm rot="0">
            <a:off x="3357756" y="4054013"/>
            <a:ext cx="10873118" cy="1049979"/>
          </a:xfrm>
          <a:prstGeom prst="rect">
            <a:avLst/>
          </a:prstGeom>
        </p:spPr>
        <p:txBody>
          <a:bodyPr anchor="t" rtlCol="false" tIns="0" lIns="0" bIns="0" rIns="0">
            <a:spAutoFit/>
          </a:bodyPr>
          <a:lstStyle/>
          <a:p>
            <a:pPr algn="ctr">
              <a:lnSpc>
                <a:spcPts val="7385"/>
              </a:lnSpc>
            </a:pPr>
            <a:r>
              <a:rPr lang="en-US" sz="9231">
                <a:solidFill>
                  <a:srgbClr val="FFDE59"/>
                </a:solidFill>
                <a:latin typeface="RQND Pro Medium"/>
              </a:rPr>
              <a:t>ANIMATION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777"/>
            </a:stretch>
          </a:blipFill>
        </p:spPr>
      </p:sp>
      <p:sp>
        <p:nvSpPr>
          <p:cNvPr name="TextBox 3" id="3"/>
          <p:cNvSpPr txBox="true"/>
          <p:nvPr/>
        </p:nvSpPr>
        <p:spPr>
          <a:xfrm rot="0">
            <a:off x="327615" y="76070"/>
            <a:ext cx="17785657" cy="9525162"/>
          </a:xfrm>
          <a:prstGeom prst="rect">
            <a:avLst/>
          </a:prstGeom>
        </p:spPr>
        <p:txBody>
          <a:bodyPr anchor="t" rtlCol="false" tIns="0" lIns="0" bIns="0" rIns="0">
            <a:spAutoFit/>
          </a:bodyPr>
          <a:lstStyle/>
          <a:p>
            <a:pPr>
              <a:lnSpc>
                <a:spcPts val="4191"/>
              </a:lnSpc>
              <a:spcBef>
                <a:spcPct val="0"/>
              </a:spcBef>
            </a:pPr>
          </a:p>
          <a:p>
            <a:pPr>
              <a:lnSpc>
                <a:spcPts val="4471"/>
              </a:lnSpc>
              <a:spcBef>
                <a:spcPct val="0"/>
              </a:spcBef>
            </a:pPr>
            <a:r>
              <a:rPr lang="en-US" sz="3193">
                <a:solidFill>
                  <a:srgbClr val="D7DF23"/>
                </a:solidFill>
                <a:latin typeface="Quincy"/>
              </a:rPr>
              <a:t>ADVANCED GEOMETRIC TECHNIQUES</a:t>
            </a:r>
          </a:p>
          <a:p>
            <a:pPr>
              <a:lnSpc>
                <a:spcPts val="4191"/>
              </a:lnSpc>
              <a:spcBef>
                <a:spcPct val="0"/>
              </a:spcBef>
            </a:pPr>
          </a:p>
          <a:p>
            <a:pPr>
              <a:lnSpc>
                <a:spcPts val="4191"/>
              </a:lnSpc>
              <a:spcBef>
                <a:spcPct val="0"/>
              </a:spcBef>
            </a:pPr>
            <a:r>
              <a:rPr lang="en-US" sz="2993">
                <a:solidFill>
                  <a:srgbClr val="E7E0DD"/>
                </a:solidFill>
                <a:latin typeface="Quincy"/>
              </a:rPr>
              <a:t>The exploration of geometric modeling techniques resonates with the description of various geometric modeling techniques used in the project, such as parametric surfaces and mathematical representations.</a:t>
            </a:r>
          </a:p>
          <a:p>
            <a:pPr>
              <a:lnSpc>
                <a:spcPts val="4191"/>
              </a:lnSpc>
              <a:spcBef>
                <a:spcPct val="0"/>
              </a:spcBef>
            </a:pPr>
            <a:r>
              <a:rPr lang="en-US" sz="2993">
                <a:solidFill>
                  <a:srgbClr val="E7E0DD"/>
                </a:solidFill>
                <a:latin typeface="Quincy"/>
              </a:rPr>
              <a:t>Examples or illustrations can illustrate how these techniques were applied in the creation of the forest and cave.</a:t>
            </a:r>
          </a:p>
          <a:p>
            <a:pPr>
              <a:lnSpc>
                <a:spcPts val="4191"/>
              </a:lnSpc>
              <a:spcBef>
                <a:spcPct val="0"/>
              </a:spcBef>
            </a:pPr>
          </a:p>
          <a:p>
            <a:pPr>
              <a:lnSpc>
                <a:spcPts val="4471"/>
              </a:lnSpc>
              <a:spcBef>
                <a:spcPct val="0"/>
              </a:spcBef>
            </a:pPr>
            <a:r>
              <a:rPr lang="en-US" sz="3193">
                <a:solidFill>
                  <a:srgbClr val="E7E0DD"/>
                </a:solidFill>
                <a:latin typeface="Quincy"/>
              </a:rPr>
              <a:t> </a:t>
            </a:r>
            <a:r>
              <a:rPr lang="en-US" sz="3193">
                <a:solidFill>
                  <a:srgbClr val="D7DF23"/>
                </a:solidFill>
                <a:latin typeface="Quincy"/>
              </a:rPr>
              <a:t>DYNAMIC LIGHTING AND SHADOWS</a:t>
            </a:r>
          </a:p>
          <a:p>
            <a:pPr>
              <a:lnSpc>
                <a:spcPts val="4191"/>
              </a:lnSpc>
              <a:spcBef>
                <a:spcPct val="0"/>
              </a:spcBef>
            </a:pPr>
          </a:p>
          <a:p>
            <a:pPr>
              <a:lnSpc>
                <a:spcPts val="4191"/>
              </a:lnSpc>
              <a:spcBef>
                <a:spcPct val="0"/>
              </a:spcBef>
            </a:pPr>
            <a:r>
              <a:rPr lang="en-US" sz="2993">
                <a:solidFill>
                  <a:srgbClr val="E7E0DD"/>
                </a:solidFill>
                <a:latin typeface="Quincy"/>
              </a:rPr>
              <a:t>The discussion of advanced lighting techniques aligns with the use of advanced lighting in the forest and cave to set the desired mood and ambiance.</a:t>
            </a:r>
          </a:p>
          <a:p>
            <a:pPr>
              <a:lnSpc>
                <a:spcPts val="4191"/>
              </a:lnSpc>
              <a:spcBef>
                <a:spcPct val="0"/>
              </a:spcBef>
            </a:pPr>
            <a:r>
              <a:rPr lang="en-US" sz="2993">
                <a:solidFill>
                  <a:srgbClr val="E7E0DD"/>
                </a:solidFill>
                <a:latin typeface="Quincy"/>
              </a:rPr>
              <a:t>Visual examples can showcase how lighting and shadows enhance the overall scene's atmosphere.</a:t>
            </a:r>
          </a:p>
          <a:p>
            <a:pPr>
              <a:lnSpc>
                <a:spcPts val="4191"/>
              </a:lnSpc>
              <a:spcBef>
                <a:spcPct val="0"/>
              </a:spcBef>
            </a:pPr>
          </a:p>
          <a:p>
            <a:pPr>
              <a:lnSpc>
                <a:spcPts val="4471"/>
              </a:lnSpc>
              <a:spcBef>
                <a:spcPct val="0"/>
              </a:spcBef>
            </a:pPr>
            <a:r>
              <a:rPr lang="en-US" sz="3193">
                <a:solidFill>
                  <a:srgbClr val="D7DF23"/>
                </a:solidFill>
                <a:latin typeface="Quincy"/>
              </a:rPr>
              <a:t>OPTIMIZATION FOR EFFICIENCY</a:t>
            </a:r>
          </a:p>
          <a:p>
            <a:pPr>
              <a:lnSpc>
                <a:spcPts val="4191"/>
              </a:lnSpc>
              <a:spcBef>
                <a:spcPct val="0"/>
              </a:spcBef>
            </a:pPr>
          </a:p>
          <a:p>
            <a:pPr>
              <a:lnSpc>
                <a:spcPts val="4191"/>
              </a:lnSpc>
              <a:spcBef>
                <a:spcPct val="0"/>
              </a:spcBef>
            </a:pPr>
            <a:r>
              <a:rPr lang="en-US" sz="2993">
                <a:solidFill>
                  <a:srgbClr val="E7E0DD"/>
                </a:solidFill>
                <a:latin typeface="Quincy"/>
              </a:rPr>
              <a:t>The explanation of balancing visual fidelity and rendering performance corresponds with the project's focus on optimizing geometric models for efficiency.</a:t>
            </a:r>
          </a:p>
          <a:p>
            <a:pPr>
              <a:lnSpc>
                <a:spcPts val="4191"/>
              </a:lnSpc>
              <a:spcBef>
                <a:spcPct val="0"/>
              </a:spcBef>
            </a:pPr>
            <a:r>
              <a:rPr lang="en-US" sz="2993">
                <a:solidFill>
                  <a:srgbClr val="E7E0DD"/>
                </a:solidFill>
                <a:latin typeface="Quincy"/>
              </a:rPr>
              <a:t>Insights into how the project achieved this optimization can be shared in this slide.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95" t="-12888" r="0" b="-16278"/>
            </a:stretch>
          </a:blipFill>
        </p:spPr>
      </p:sp>
      <p:sp>
        <p:nvSpPr>
          <p:cNvPr name="TextBox 3" id="3"/>
          <p:cNvSpPr txBox="true"/>
          <p:nvPr/>
        </p:nvSpPr>
        <p:spPr>
          <a:xfrm rot="0">
            <a:off x="3614328" y="2641187"/>
            <a:ext cx="11059344" cy="6496389"/>
          </a:xfrm>
          <a:prstGeom prst="rect">
            <a:avLst/>
          </a:prstGeom>
        </p:spPr>
        <p:txBody>
          <a:bodyPr anchor="t" rtlCol="false" tIns="0" lIns="0" bIns="0" rIns="0">
            <a:spAutoFit/>
          </a:bodyPr>
          <a:lstStyle/>
          <a:p>
            <a:pPr algn="ctr">
              <a:lnSpc>
                <a:spcPts val="4306"/>
              </a:lnSpc>
            </a:pPr>
            <a:r>
              <a:rPr lang="en-US" sz="2778" spc="116">
                <a:solidFill>
                  <a:srgbClr val="FFFFFF"/>
                </a:solidFill>
                <a:latin typeface="Montserrat Classic"/>
              </a:rPr>
              <a:t>The project's strategy of compartmentalizing the 3D forest animation into separate Blender files for the forest and the enigmatic cave with its colossal skull serves as a methodical and efficient approach to animation production. This division enhances meticulous detailing, streamlines teamwork, and adds depth to the narrative. The project promises to deliver a captivating 3D animation, merging the allure of a mesmerizing forest with an element of enigma, showcasing the potential of geometric modeling in visual storytelling.</a:t>
            </a:r>
          </a:p>
          <a:p>
            <a:pPr algn="ctr">
              <a:lnSpc>
                <a:spcPts val="4306"/>
              </a:lnSpc>
            </a:pPr>
          </a:p>
          <a:p>
            <a:pPr algn="ctr">
              <a:lnSpc>
                <a:spcPts val="4306"/>
              </a:lnSpc>
            </a:pPr>
          </a:p>
        </p:txBody>
      </p:sp>
      <p:sp>
        <p:nvSpPr>
          <p:cNvPr name="TextBox 4" id="4"/>
          <p:cNvSpPr txBox="true"/>
          <p:nvPr/>
        </p:nvSpPr>
        <p:spPr>
          <a:xfrm rot="0">
            <a:off x="6589812" y="590798"/>
            <a:ext cx="5108377" cy="1460670"/>
          </a:xfrm>
          <a:prstGeom prst="rect">
            <a:avLst/>
          </a:prstGeom>
        </p:spPr>
        <p:txBody>
          <a:bodyPr anchor="t" rtlCol="false" tIns="0" lIns="0" bIns="0" rIns="0">
            <a:spAutoFit/>
          </a:bodyPr>
          <a:lstStyle/>
          <a:p>
            <a:pPr algn="ctr">
              <a:lnSpc>
                <a:spcPts val="11890"/>
              </a:lnSpc>
              <a:spcBef>
                <a:spcPct val="0"/>
              </a:spcBef>
            </a:pPr>
            <a:r>
              <a:rPr lang="en-US" sz="8493">
                <a:solidFill>
                  <a:srgbClr val="168D8F"/>
                </a:solidFill>
                <a:latin typeface="RQND Pro"/>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51509" y="1028700"/>
            <a:ext cx="25877638" cy="25877638"/>
          </a:xfrm>
          <a:custGeom>
            <a:avLst/>
            <a:gdLst/>
            <a:ahLst/>
            <a:cxnLst/>
            <a:rect r="r" b="b" t="t" l="l"/>
            <a:pathLst>
              <a:path h="25877638" w="25877638">
                <a:moveTo>
                  <a:pt x="0" y="0"/>
                </a:moveTo>
                <a:lnTo>
                  <a:pt x="25877638" y="0"/>
                </a:lnTo>
                <a:lnTo>
                  <a:pt x="25877638" y="25877638"/>
                </a:lnTo>
                <a:lnTo>
                  <a:pt x="0" y="25877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47224" y="0"/>
            <a:ext cx="9880171" cy="10068964"/>
          </a:xfrm>
          <a:custGeom>
            <a:avLst/>
            <a:gdLst/>
            <a:ahLst/>
            <a:cxnLst/>
            <a:rect r="r" b="b" t="t" l="l"/>
            <a:pathLst>
              <a:path h="10068964" w="9880171">
                <a:moveTo>
                  <a:pt x="0" y="0"/>
                </a:moveTo>
                <a:lnTo>
                  <a:pt x="9880171" y="0"/>
                </a:lnTo>
                <a:lnTo>
                  <a:pt x="9880171" y="10068964"/>
                </a:lnTo>
                <a:lnTo>
                  <a:pt x="0" y="10068964"/>
                </a:lnTo>
                <a:lnTo>
                  <a:pt x="0" y="0"/>
                </a:lnTo>
                <a:close/>
              </a:path>
            </a:pathLst>
          </a:custGeom>
          <a:blipFill>
            <a:blip r:embed="rId4"/>
            <a:stretch>
              <a:fillRect l="0" t="0" r="0" b="0"/>
            </a:stretch>
          </a:blipFill>
        </p:spPr>
      </p:sp>
      <p:sp>
        <p:nvSpPr>
          <p:cNvPr name="Freeform 4" id="4"/>
          <p:cNvSpPr/>
          <p:nvPr/>
        </p:nvSpPr>
        <p:spPr>
          <a:xfrm flipH="false" flipV="false" rot="0">
            <a:off x="4260718" y="523306"/>
            <a:ext cx="8853183" cy="9022352"/>
          </a:xfrm>
          <a:custGeom>
            <a:avLst/>
            <a:gdLst/>
            <a:ahLst/>
            <a:cxnLst/>
            <a:rect r="r" b="b" t="t" l="l"/>
            <a:pathLst>
              <a:path h="9022352" w="8853183">
                <a:moveTo>
                  <a:pt x="0" y="0"/>
                </a:moveTo>
                <a:lnTo>
                  <a:pt x="8853183" y="0"/>
                </a:lnTo>
                <a:lnTo>
                  <a:pt x="8853183" y="9022352"/>
                </a:lnTo>
                <a:lnTo>
                  <a:pt x="0" y="9022352"/>
                </a:lnTo>
                <a:lnTo>
                  <a:pt x="0" y="0"/>
                </a:lnTo>
                <a:close/>
              </a:path>
            </a:pathLst>
          </a:custGeom>
          <a:blipFill>
            <a:blip r:embed="rId5"/>
            <a:stretch>
              <a:fillRect l="0" t="0" r="0" b="0"/>
            </a:stretch>
          </a:blipFill>
        </p:spPr>
      </p:sp>
      <p:sp>
        <p:nvSpPr>
          <p:cNvPr name="TextBox 5" id="5"/>
          <p:cNvSpPr txBox="true"/>
          <p:nvPr/>
        </p:nvSpPr>
        <p:spPr>
          <a:xfrm rot="0">
            <a:off x="4703544" y="4482339"/>
            <a:ext cx="7967532" cy="2693364"/>
          </a:xfrm>
          <a:prstGeom prst="rect">
            <a:avLst/>
          </a:prstGeom>
        </p:spPr>
        <p:txBody>
          <a:bodyPr anchor="t" rtlCol="false" tIns="0" lIns="0" bIns="0" rIns="0">
            <a:spAutoFit/>
          </a:bodyPr>
          <a:lstStyle/>
          <a:p>
            <a:pPr algn="ctr">
              <a:lnSpc>
                <a:spcPts val="10391"/>
              </a:lnSpc>
            </a:pPr>
            <a:r>
              <a:rPr lang="en-US" sz="10391">
                <a:solidFill>
                  <a:srgbClr val="FF0099"/>
                </a:solidFill>
                <a:latin typeface="Architype Aubette"/>
              </a:rPr>
              <a:t>THANK YOU</a:t>
            </a:r>
          </a:p>
          <a:p>
            <a:pPr algn="ctr">
              <a:lnSpc>
                <a:spcPts val="1039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944240" y="3210005"/>
            <a:ext cx="9696597" cy="3808118"/>
          </a:xfrm>
          <a:custGeom>
            <a:avLst/>
            <a:gdLst/>
            <a:ahLst/>
            <a:cxnLst/>
            <a:rect r="r" b="b" t="t" l="l"/>
            <a:pathLst>
              <a:path h="3808118" w="9696597">
                <a:moveTo>
                  <a:pt x="0" y="0"/>
                </a:moveTo>
                <a:lnTo>
                  <a:pt x="9696598" y="0"/>
                </a:lnTo>
                <a:lnTo>
                  <a:pt x="9696598" y="3808118"/>
                </a:lnTo>
                <a:lnTo>
                  <a:pt x="0" y="3808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42924" y="2957899"/>
            <a:ext cx="13220892" cy="6590666"/>
          </a:xfrm>
          <a:prstGeom prst="rect">
            <a:avLst/>
          </a:prstGeom>
        </p:spPr>
        <p:txBody>
          <a:bodyPr anchor="t" rtlCol="false" tIns="0" lIns="0" bIns="0" rIns="0">
            <a:spAutoFit/>
          </a:bodyPr>
          <a:lstStyle/>
          <a:p>
            <a:pPr>
              <a:lnSpc>
                <a:spcPts val="4759"/>
              </a:lnSpc>
            </a:pPr>
            <a:r>
              <a:rPr lang="en-US" sz="3399">
                <a:solidFill>
                  <a:srgbClr val="FFFFFF"/>
                </a:solidFill>
                <a:latin typeface="Quincy"/>
              </a:rPr>
              <a:t>The 3D forest animation project, using Blender software, cleverly separates into two Blender files: one for the lush forest and another for a mysterious cave with a giant human skull. This approach streamlines production and supports a rich narrative. The forest file captures the beauty of the natural world, while the cave adds intrigue.</a:t>
            </a:r>
          </a:p>
          <a:p>
            <a:pPr>
              <a:lnSpc>
                <a:spcPts val="4759"/>
              </a:lnSpc>
            </a:pPr>
          </a:p>
          <a:p>
            <a:pPr>
              <a:lnSpc>
                <a:spcPts val="4759"/>
              </a:lnSpc>
              <a:spcBef>
                <a:spcPct val="0"/>
              </a:spcBef>
            </a:pPr>
            <a:r>
              <a:rPr lang="en-US" sz="3399">
                <a:solidFill>
                  <a:srgbClr val="FFFFFF"/>
                </a:solidFill>
                <a:latin typeface="Quincy"/>
              </a:rPr>
              <a:t> It allows for meticulous detailing and efficient teamwork, promising a captivating and intricately designed animation. This division combines the wonders of the forest with an enigmatic twist, enhancing creativity and narrative depth. In summary, it's a strategic choice for a compelling 3D animation.</a:t>
            </a:r>
          </a:p>
        </p:txBody>
      </p:sp>
      <p:sp>
        <p:nvSpPr>
          <p:cNvPr name="TextBox 4" id="4"/>
          <p:cNvSpPr txBox="true"/>
          <p:nvPr/>
        </p:nvSpPr>
        <p:spPr>
          <a:xfrm rot="0">
            <a:off x="2819212" y="1025650"/>
            <a:ext cx="9622776" cy="1219341"/>
          </a:xfrm>
          <a:prstGeom prst="rect">
            <a:avLst/>
          </a:prstGeom>
        </p:spPr>
        <p:txBody>
          <a:bodyPr anchor="t" rtlCol="false" tIns="0" lIns="0" bIns="0" rIns="0">
            <a:spAutoFit/>
          </a:bodyPr>
          <a:lstStyle/>
          <a:p>
            <a:pPr algn="ctr">
              <a:lnSpc>
                <a:spcPts val="8552"/>
              </a:lnSpc>
            </a:pPr>
            <a:r>
              <a:rPr lang="en-US" sz="10690">
                <a:solidFill>
                  <a:srgbClr val="0901F3"/>
                </a:solidFill>
                <a:latin typeface="Gladiola"/>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407" r="-57596" b="-69373"/>
            </a:stretch>
          </a:blipFill>
        </p:spPr>
      </p:sp>
      <p:grpSp>
        <p:nvGrpSpPr>
          <p:cNvPr name="Group 3" id="3"/>
          <p:cNvGrpSpPr/>
          <p:nvPr/>
        </p:nvGrpSpPr>
        <p:grpSpPr>
          <a:xfrm rot="0">
            <a:off x="7273303" y="1559092"/>
            <a:ext cx="4509365" cy="3584408"/>
            <a:chOff x="0" y="0"/>
            <a:chExt cx="2059157" cy="1636785"/>
          </a:xfrm>
        </p:grpSpPr>
        <p:sp>
          <p:nvSpPr>
            <p:cNvPr name="Freeform 4" id="4"/>
            <p:cNvSpPr/>
            <p:nvPr/>
          </p:nvSpPr>
          <p:spPr>
            <a:xfrm flipH="false" flipV="false" rot="0">
              <a:off x="0" y="0"/>
              <a:ext cx="2059158" cy="1636785"/>
            </a:xfrm>
            <a:custGeom>
              <a:avLst/>
              <a:gdLst/>
              <a:ahLst/>
              <a:cxnLst/>
              <a:rect r="r" b="b" t="t" l="l"/>
              <a:pathLst>
                <a:path h="1636785" w="2059158">
                  <a:moveTo>
                    <a:pt x="1934697" y="1636785"/>
                  </a:moveTo>
                  <a:lnTo>
                    <a:pt x="124460" y="1636785"/>
                  </a:lnTo>
                  <a:cubicBezTo>
                    <a:pt x="55880" y="1636785"/>
                    <a:pt x="0" y="1580905"/>
                    <a:pt x="0" y="1512325"/>
                  </a:cubicBezTo>
                  <a:lnTo>
                    <a:pt x="0" y="124460"/>
                  </a:lnTo>
                  <a:cubicBezTo>
                    <a:pt x="0" y="55880"/>
                    <a:pt x="55880" y="0"/>
                    <a:pt x="124460" y="0"/>
                  </a:cubicBezTo>
                  <a:lnTo>
                    <a:pt x="1934698" y="0"/>
                  </a:lnTo>
                  <a:cubicBezTo>
                    <a:pt x="2003278" y="0"/>
                    <a:pt x="2059158" y="55880"/>
                    <a:pt x="2059158" y="124460"/>
                  </a:cubicBezTo>
                  <a:lnTo>
                    <a:pt x="2059158" y="1512325"/>
                  </a:lnTo>
                  <a:cubicBezTo>
                    <a:pt x="2059158" y="1580905"/>
                    <a:pt x="2003278" y="1636785"/>
                    <a:pt x="1934698" y="1636785"/>
                  </a:cubicBezTo>
                  <a:close/>
                </a:path>
              </a:pathLst>
            </a:custGeom>
            <a:solidFill>
              <a:srgbClr val="FFF7F1"/>
            </a:solidFill>
          </p:spPr>
        </p:sp>
      </p:grpSp>
      <p:grpSp>
        <p:nvGrpSpPr>
          <p:cNvPr name="Group 5" id="5"/>
          <p:cNvGrpSpPr/>
          <p:nvPr/>
        </p:nvGrpSpPr>
        <p:grpSpPr>
          <a:xfrm rot="0">
            <a:off x="7273303" y="5492967"/>
            <a:ext cx="9985997" cy="3341495"/>
            <a:chOff x="0" y="0"/>
            <a:chExt cx="4560009" cy="1525861"/>
          </a:xfrm>
        </p:grpSpPr>
        <p:sp>
          <p:nvSpPr>
            <p:cNvPr name="Freeform 6" id="6"/>
            <p:cNvSpPr/>
            <p:nvPr/>
          </p:nvSpPr>
          <p:spPr>
            <a:xfrm flipH="false" flipV="false" rot="0">
              <a:off x="0" y="0"/>
              <a:ext cx="4560009" cy="1525862"/>
            </a:xfrm>
            <a:custGeom>
              <a:avLst/>
              <a:gdLst/>
              <a:ahLst/>
              <a:cxnLst/>
              <a:rect r="r" b="b" t="t" l="l"/>
              <a:pathLst>
                <a:path h="1525862" w="4560009">
                  <a:moveTo>
                    <a:pt x="4435549" y="1525861"/>
                  </a:moveTo>
                  <a:lnTo>
                    <a:pt x="124460" y="1525861"/>
                  </a:lnTo>
                  <a:cubicBezTo>
                    <a:pt x="55880" y="1525861"/>
                    <a:pt x="0" y="1469981"/>
                    <a:pt x="0" y="1401401"/>
                  </a:cubicBezTo>
                  <a:lnTo>
                    <a:pt x="0" y="124460"/>
                  </a:lnTo>
                  <a:cubicBezTo>
                    <a:pt x="0" y="55880"/>
                    <a:pt x="55880" y="0"/>
                    <a:pt x="124460" y="0"/>
                  </a:cubicBezTo>
                  <a:lnTo>
                    <a:pt x="4435549" y="0"/>
                  </a:lnTo>
                  <a:cubicBezTo>
                    <a:pt x="4504129" y="0"/>
                    <a:pt x="4560009" y="55880"/>
                    <a:pt x="4560009" y="124460"/>
                  </a:cubicBezTo>
                  <a:lnTo>
                    <a:pt x="4560009" y="1401401"/>
                  </a:lnTo>
                  <a:cubicBezTo>
                    <a:pt x="4560009" y="1469981"/>
                    <a:pt x="4504129" y="1525862"/>
                    <a:pt x="4435549" y="1525862"/>
                  </a:cubicBezTo>
                  <a:close/>
                </a:path>
              </a:pathLst>
            </a:custGeom>
            <a:solidFill>
              <a:srgbClr val="FFF7F1"/>
            </a:solidFill>
          </p:spPr>
        </p:sp>
      </p:grpSp>
      <p:grpSp>
        <p:nvGrpSpPr>
          <p:cNvPr name="Group 7" id="7"/>
          <p:cNvGrpSpPr/>
          <p:nvPr/>
        </p:nvGrpSpPr>
        <p:grpSpPr>
          <a:xfrm rot="0">
            <a:off x="12134608" y="1559092"/>
            <a:ext cx="5124692" cy="3584408"/>
            <a:chOff x="0" y="0"/>
            <a:chExt cx="2340141" cy="1636785"/>
          </a:xfrm>
        </p:grpSpPr>
        <p:sp>
          <p:nvSpPr>
            <p:cNvPr name="Freeform 8" id="8"/>
            <p:cNvSpPr/>
            <p:nvPr/>
          </p:nvSpPr>
          <p:spPr>
            <a:xfrm flipH="false" flipV="false" rot="0">
              <a:off x="0" y="0"/>
              <a:ext cx="2340141" cy="1636785"/>
            </a:xfrm>
            <a:custGeom>
              <a:avLst/>
              <a:gdLst/>
              <a:ahLst/>
              <a:cxnLst/>
              <a:rect r="r" b="b" t="t" l="l"/>
              <a:pathLst>
                <a:path h="1636785" w="2340141">
                  <a:moveTo>
                    <a:pt x="2215681" y="1636785"/>
                  </a:moveTo>
                  <a:lnTo>
                    <a:pt x="124460" y="1636785"/>
                  </a:lnTo>
                  <a:cubicBezTo>
                    <a:pt x="55880" y="1636785"/>
                    <a:pt x="0" y="1580905"/>
                    <a:pt x="0" y="1512325"/>
                  </a:cubicBezTo>
                  <a:lnTo>
                    <a:pt x="0" y="124460"/>
                  </a:lnTo>
                  <a:cubicBezTo>
                    <a:pt x="0" y="55880"/>
                    <a:pt x="55880" y="0"/>
                    <a:pt x="124460" y="0"/>
                  </a:cubicBezTo>
                  <a:lnTo>
                    <a:pt x="2215681" y="0"/>
                  </a:lnTo>
                  <a:cubicBezTo>
                    <a:pt x="2284261" y="0"/>
                    <a:pt x="2340141" y="55880"/>
                    <a:pt x="2340141" y="124460"/>
                  </a:cubicBezTo>
                  <a:lnTo>
                    <a:pt x="2340141" y="1512325"/>
                  </a:lnTo>
                  <a:cubicBezTo>
                    <a:pt x="2340141" y="1580905"/>
                    <a:pt x="2284261" y="1636785"/>
                    <a:pt x="2215681" y="1636785"/>
                  </a:cubicBezTo>
                  <a:close/>
                </a:path>
              </a:pathLst>
            </a:custGeom>
            <a:solidFill>
              <a:srgbClr val="FFF7F1"/>
            </a:solidFill>
          </p:spPr>
        </p:sp>
      </p:grpSp>
      <p:grpSp>
        <p:nvGrpSpPr>
          <p:cNvPr name="Group 9" id="9"/>
          <p:cNvGrpSpPr/>
          <p:nvPr/>
        </p:nvGrpSpPr>
        <p:grpSpPr>
          <a:xfrm rot="0">
            <a:off x="233589" y="5492967"/>
            <a:ext cx="6633883" cy="3341495"/>
            <a:chOff x="0" y="0"/>
            <a:chExt cx="3029298" cy="1525861"/>
          </a:xfrm>
        </p:grpSpPr>
        <p:sp>
          <p:nvSpPr>
            <p:cNvPr name="Freeform 10" id="10"/>
            <p:cNvSpPr/>
            <p:nvPr/>
          </p:nvSpPr>
          <p:spPr>
            <a:xfrm flipH="false" flipV="false" rot="0">
              <a:off x="0" y="0"/>
              <a:ext cx="3029298" cy="1525862"/>
            </a:xfrm>
            <a:custGeom>
              <a:avLst/>
              <a:gdLst/>
              <a:ahLst/>
              <a:cxnLst/>
              <a:rect r="r" b="b" t="t" l="l"/>
              <a:pathLst>
                <a:path h="1525862" w="3029298">
                  <a:moveTo>
                    <a:pt x="2904838" y="1525861"/>
                  </a:moveTo>
                  <a:lnTo>
                    <a:pt x="124460" y="1525861"/>
                  </a:lnTo>
                  <a:cubicBezTo>
                    <a:pt x="55880" y="1525861"/>
                    <a:pt x="0" y="1469981"/>
                    <a:pt x="0" y="1401401"/>
                  </a:cubicBezTo>
                  <a:lnTo>
                    <a:pt x="0" y="124460"/>
                  </a:lnTo>
                  <a:cubicBezTo>
                    <a:pt x="0" y="55880"/>
                    <a:pt x="55880" y="0"/>
                    <a:pt x="124460" y="0"/>
                  </a:cubicBezTo>
                  <a:lnTo>
                    <a:pt x="2904838" y="0"/>
                  </a:lnTo>
                  <a:cubicBezTo>
                    <a:pt x="2973418" y="0"/>
                    <a:pt x="3029298" y="55880"/>
                    <a:pt x="3029298" y="124460"/>
                  </a:cubicBezTo>
                  <a:lnTo>
                    <a:pt x="3029298" y="1401401"/>
                  </a:lnTo>
                  <a:cubicBezTo>
                    <a:pt x="3029298" y="1469981"/>
                    <a:pt x="2973418" y="1525862"/>
                    <a:pt x="2904838" y="1525862"/>
                  </a:cubicBezTo>
                  <a:close/>
                </a:path>
              </a:pathLst>
            </a:custGeom>
            <a:solidFill>
              <a:srgbClr val="FFF7F1"/>
            </a:solidFill>
          </p:spPr>
        </p:sp>
      </p:grpSp>
      <p:grpSp>
        <p:nvGrpSpPr>
          <p:cNvPr name="Group 11" id="11"/>
          <p:cNvGrpSpPr/>
          <p:nvPr/>
        </p:nvGrpSpPr>
        <p:grpSpPr>
          <a:xfrm rot="0">
            <a:off x="261374" y="1559092"/>
            <a:ext cx="6606099" cy="3584408"/>
            <a:chOff x="0" y="0"/>
            <a:chExt cx="3016611" cy="1636785"/>
          </a:xfrm>
        </p:grpSpPr>
        <p:sp>
          <p:nvSpPr>
            <p:cNvPr name="Freeform 12" id="12"/>
            <p:cNvSpPr/>
            <p:nvPr/>
          </p:nvSpPr>
          <p:spPr>
            <a:xfrm flipH="false" flipV="false" rot="0">
              <a:off x="0" y="0"/>
              <a:ext cx="3016611" cy="1636785"/>
            </a:xfrm>
            <a:custGeom>
              <a:avLst/>
              <a:gdLst/>
              <a:ahLst/>
              <a:cxnLst/>
              <a:rect r="r" b="b" t="t" l="l"/>
              <a:pathLst>
                <a:path h="1636785" w="3016611">
                  <a:moveTo>
                    <a:pt x="2892151" y="1636785"/>
                  </a:moveTo>
                  <a:lnTo>
                    <a:pt x="124460" y="1636785"/>
                  </a:lnTo>
                  <a:cubicBezTo>
                    <a:pt x="55880" y="1636785"/>
                    <a:pt x="0" y="1580905"/>
                    <a:pt x="0" y="1512325"/>
                  </a:cubicBezTo>
                  <a:lnTo>
                    <a:pt x="0" y="124460"/>
                  </a:lnTo>
                  <a:cubicBezTo>
                    <a:pt x="0" y="55880"/>
                    <a:pt x="55880" y="0"/>
                    <a:pt x="124460" y="0"/>
                  </a:cubicBezTo>
                  <a:lnTo>
                    <a:pt x="2892151" y="0"/>
                  </a:lnTo>
                  <a:cubicBezTo>
                    <a:pt x="2960731" y="0"/>
                    <a:pt x="3016611" y="55880"/>
                    <a:pt x="3016611" y="124460"/>
                  </a:cubicBezTo>
                  <a:lnTo>
                    <a:pt x="3016611" y="1512325"/>
                  </a:lnTo>
                  <a:cubicBezTo>
                    <a:pt x="3016611" y="1580905"/>
                    <a:pt x="2960731" y="1636785"/>
                    <a:pt x="2892151" y="1636785"/>
                  </a:cubicBezTo>
                  <a:close/>
                </a:path>
              </a:pathLst>
            </a:custGeom>
            <a:solidFill>
              <a:srgbClr val="FFF7F1"/>
            </a:solidFill>
          </p:spPr>
        </p:sp>
      </p:grpSp>
      <p:sp>
        <p:nvSpPr>
          <p:cNvPr name="TextBox 13" id="13"/>
          <p:cNvSpPr txBox="true"/>
          <p:nvPr/>
        </p:nvSpPr>
        <p:spPr>
          <a:xfrm rot="0">
            <a:off x="552450" y="2016203"/>
            <a:ext cx="5968378" cy="2656969"/>
          </a:xfrm>
          <a:prstGeom prst="rect">
            <a:avLst/>
          </a:prstGeom>
        </p:spPr>
        <p:txBody>
          <a:bodyPr anchor="t" rtlCol="false" tIns="0" lIns="0" bIns="0" rIns="0">
            <a:spAutoFit/>
          </a:bodyPr>
          <a:lstStyle/>
          <a:p>
            <a:pPr algn="ctr">
              <a:lnSpc>
                <a:spcPts val="3912"/>
              </a:lnSpc>
              <a:spcBef>
                <a:spcPct val="0"/>
              </a:spcBef>
            </a:pPr>
            <a:r>
              <a:rPr lang="en-US" sz="2794">
                <a:solidFill>
                  <a:srgbClr val="152039"/>
                </a:solidFill>
                <a:latin typeface="Quincy Bold"/>
              </a:rPr>
              <a:t>Immersive Dark Forest:</a:t>
            </a:r>
          </a:p>
          <a:p>
            <a:pPr algn="ctr">
              <a:lnSpc>
                <a:spcPts val="3352"/>
              </a:lnSpc>
              <a:spcBef>
                <a:spcPct val="0"/>
              </a:spcBef>
            </a:pPr>
          </a:p>
          <a:p>
            <a:pPr algn="ctr">
              <a:lnSpc>
                <a:spcPts val="3492"/>
              </a:lnSpc>
              <a:spcBef>
                <a:spcPct val="0"/>
              </a:spcBef>
            </a:pPr>
            <a:r>
              <a:rPr lang="en-US" sz="2494">
                <a:solidFill>
                  <a:srgbClr val="7B4753"/>
                </a:solidFill>
                <a:latin typeface="Quincy Bold"/>
              </a:rPr>
              <a:t>Create an immersive 3D model of a dark forest with intricate geometric representations, aiming to evoke a sense of mystery and intrigue</a:t>
            </a:r>
          </a:p>
        </p:txBody>
      </p:sp>
      <p:sp>
        <p:nvSpPr>
          <p:cNvPr name="TextBox 14" id="14"/>
          <p:cNvSpPr txBox="true"/>
          <p:nvPr/>
        </p:nvSpPr>
        <p:spPr>
          <a:xfrm rot="0">
            <a:off x="7246358" y="2030665"/>
            <a:ext cx="4509365" cy="2656969"/>
          </a:xfrm>
          <a:prstGeom prst="rect">
            <a:avLst/>
          </a:prstGeom>
        </p:spPr>
        <p:txBody>
          <a:bodyPr anchor="t" rtlCol="false" tIns="0" lIns="0" bIns="0" rIns="0">
            <a:spAutoFit/>
          </a:bodyPr>
          <a:lstStyle/>
          <a:p>
            <a:pPr algn="ctr">
              <a:lnSpc>
                <a:spcPts val="3912"/>
              </a:lnSpc>
              <a:spcBef>
                <a:spcPct val="0"/>
              </a:spcBef>
            </a:pPr>
            <a:r>
              <a:rPr lang="en-US" sz="2794">
                <a:solidFill>
                  <a:srgbClr val="152039"/>
                </a:solidFill>
                <a:latin typeface="Quincy Bold"/>
              </a:rPr>
              <a:t>Enigmatic Skull Cave:</a:t>
            </a:r>
          </a:p>
          <a:p>
            <a:pPr algn="ctr">
              <a:lnSpc>
                <a:spcPts val="3352"/>
              </a:lnSpc>
              <a:spcBef>
                <a:spcPct val="0"/>
              </a:spcBef>
            </a:pPr>
          </a:p>
          <a:p>
            <a:pPr algn="ctr">
              <a:lnSpc>
                <a:spcPts val="3492"/>
              </a:lnSpc>
              <a:spcBef>
                <a:spcPct val="0"/>
              </a:spcBef>
            </a:pPr>
            <a:r>
              <a:rPr lang="en-US" sz="2494">
                <a:solidFill>
                  <a:srgbClr val="7B4753"/>
                </a:solidFill>
                <a:latin typeface="Quincy Bold"/>
              </a:rPr>
              <a:t>Develop the Skull Cave as a geometric focal point, embodying symbolism and enigma within the scene.</a:t>
            </a:r>
          </a:p>
        </p:txBody>
      </p:sp>
      <p:sp>
        <p:nvSpPr>
          <p:cNvPr name="TextBox 15" id="15"/>
          <p:cNvSpPr txBox="true"/>
          <p:nvPr/>
        </p:nvSpPr>
        <p:spPr>
          <a:xfrm rot="0">
            <a:off x="7588782" y="5976328"/>
            <a:ext cx="9355039" cy="2443353"/>
          </a:xfrm>
          <a:prstGeom prst="rect">
            <a:avLst/>
          </a:prstGeom>
        </p:spPr>
        <p:txBody>
          <a:bodyPr anchor="t" rtlCol="false" tIns="0" lIns="0" bIns="0" rIns="0">
            <a:spAutoFit/>
          </a:bodyPr>
          <a:lstStyle/>
          <a:p>
            <a:pPr algn="ctr">
              <a:lnSpc>
                <a:spcPts val="3068"/>
              </a:lnSpc>
            </a:pPr>
            <a:r>
              <a:rPr lang="en-US" sz="2789" spc="278">
                <a:solidFill>
                  <a:srgbClr val="152039"/>
                </a:solidFill>
                <a:latin typeface="Quincy Bold"/>
              </a:rPr>
              <a:t>Advanced Geometric Techniques:</a:t>
            </a:r>
          </a:p>
          <a:p>
            <a:pPr algn="ctr">
              <a:lnSpc>
                <a:spcPts val="2739"/>
              </a:lnSpc>
            </a:pPr>
          </a:p>
          <a:p>
            <a:pPr algn="ctr">
              <a:lnSpc>
                <a:spcPts val="2739"/>
              </a:lnSpc>
            </a:pPr>
            <a:r>
              <a:rPr lang="en-US" sz="2490" spc="249">
                <a:solidFill>
                  <a:srgbClr val="7B4753"/>
                </a:solidFill>
                <a:latin typeface="Quincy Bold"/>
              </a:rPr>
              <a:t>Explore diverse geometric modeling techniques, from parametric surfaces for organic shapes to mathematical representations defining the forest and cave.</a:t>
            </a:r>
          </a:p>
          <a:p>
            <a:pPr algn="ctr">
              <a:lnSpc>
                <a:spcPts val="2739"/>
              </a:lnSpc>
              <a:spcBef>
                <a:spcPct val="0"/>
              </a:spcBef>
            </a:pPr>
          </a:p>
        </p:txBody>
      </p:sp>
      <p:sp>
        <p:nvSpPr>
          <p:cNvPr name="TextBox 16" id="16"/>
          <p:cNvSpPr txBox="true"/>
          <p:nvPr/>
        </p:nvSpPr>
        <p:spPr>
          <a:xfrm rot="0">
            <a:off x="12425284" y="2023366"/>
            <a:ext cx="4518536" cy="2824353"/>
          </a:xfrm>
          <a:prstGeom prst="rect">
            <a:avLst/>
          </a:prstGeom>
        </p:spPr>
        <p:txBody>
          <a:bodyPr anchor="t" rtlCol="false" tIns="0" lIns="0" bIns="0" rIns="0">
            <a:spAutoFit/>
          </a:bodyPr>
          <a:lstStyle/>
          <a:p>
            <a:pPr algn="ctr">
              <a:lnSpc>
                <a:spcPts val="3068"/>
              </a:lnSpc>
              <a:spcBef>
                <a:spcPct val="0"/>
              </a:spcBef>
            </a:pPr>
            <a:r>
              <a:rPr lang="en-US" sz="2789" spc="278">
                <a:solidFill>
                  <a:srgbClr val="000000"/>
                </a:solidFill>
                <a:latin typeface="Quincy Bold"/>
              </a:rPr>
              <a:t>Dynamic Lighting and Shadows:</a:t>
            </a:r>
          </a:p>
          <a:p>
            <a:pPr algn="ctr">
              <a:lnSpc>
                <a:spcPts val="2739"/>
              </a:lnSpc>
              <a:spcBef>
                <a:spcPct val="0"/>
              </a:spcBef>
            </a:pPr>
          </a:p>
          <a:p>
            <a:pPr algn="ctr">
              <a:lnSpc>
                <a:spcPts val="2739"/>
              </a:lnSpc>
              <a:spcBef>
                <a:spcPct val="0"/>
              </a:spcBef>
            </a:pPr>
            <a:r>
              <a:rPr lang="en-US" sz="2490" spc="249">
                <a:solidFill>
                  <a:srgbClr val="7B4753"/>
                </a:solidFill>
                <a:latin typeface="Quincy Bold"/>
              </a:rPr>
              <a:t>Employ advanced lighting techniques to set the scene's mood through the interplay of light and shadow.</a:t>
            </a:r>
          </a:p>
        </p:txBody>
      </p:sp>
      <p:sp>
        <p:nvSpPr>
          <p:cNvPr name="TextBox 17" id="17"/>
          <p:cNvSpPr txBox="true"/>
          <p:nvPr/>
        </p:nvSpPr>
        <p:spPr>
          <a:xfrm rot="0">
            <a:off x="552450" y="5957278"/>
            <a:ext cx="5832215" cy="2119503"/>
          </a:xfrm>
          <a:prstGeom prst="rect">
            <a:avLst/>
          </a:prstGeom>
        </p:spPr>
        <p:txBody>
          <a:bodyPr anchor="t" rtlCol="false" tIns="0" lIns="0" bIns="0" rIns="0">
            <a:spAutoFit/>
          </a:bodyPr>
          <a:lstStyle/>
          <a:p>
            <a:pPr algn="ctr">
              <a:lnSpc>
                <a:spcPts val="3068"/>
              </a:lnSpc>
              <a:spcBef>
                <a:spcPct val="0"/>
              </a:spcBef>
            </a:pPr>
            <a:r>
              <a:rPr lang="en-US" sz="2789" spc="278">
                <a:solidFill>
                  <a:srgbClr val="152039"/>
                </a:solidFill>
                <a:latin typeface="Roboto Bold"/>
              </a:rPr>
              <a:t>Optimization for Efficiency:</a:t>
            </a:r>
          </a:p>
          <a:p>
            <a:pPr algn="ctr">
              <a:lnSpc>
                <a:spcPts val="2739"/>
              </a:lnSpc>
              <a:spcBef>
                <a:spcPct val="0"/>
              </a:spcBef>
            </a:pPr>
          </a:p>
          <a:p>
            <a:pPr algn="ctr">
              <a:lnSpc>
                <a:spcPts val="2739"/>
              </a:lnSpc>
              <a:spcBef>
                <a:spcPct val="0"/>
              </a:spcBef>
            </a:pPr>
            <a:r>
              <a:rPr lang="en-US" sz="2490" spc="249">
                <a:solidFill>
                  <a:srgbClr val="7B4753"/>
                </a:solidFill>
                <a:latin typeface="Roboto Bold"/>
              </a:rPr>
              <a:t>Strive for efficiency in geometric models, maintaining a balance between visual fidelity and rendering performance.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203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552929" y="-3188886"/>
            <a:ext cx="7161622" cy="7200900"/>
          </a:xfrm>
          <a:custGeom>
            <a:avLst/>
            <a:gdLst/>
            <a:ahLst/>
            <a:cxnLst/>
            <a:rect r="r" b="b" t="t" l="l"/>
            <a:pathLst>
              <a:path h="7200900" w="7161622">
                <a:moveTo>
                  <a:pt x="0" y="0"/>
                </a:moveTo>
                <a:lnTo>
                  <a:pt x="7161622" y="0"/>
                </a:lnTo>
                <a:lnTo>
                  <a:pt x="7161622"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18383" y="1306765"/>
            <a:ext cx="7631615" cy="7673470"/>
          </a:xfrm>
          <a:custGeom>
            <a:avLst/>
            <a:gdLst/>
            <a:ahLst/>
            <a:cxnLst/>
            <a:rect r="r" b="b" t="t" l="l"/>
            <a:pathLst>
              <a:path h="7673470" w="7631615">
                <a:moveTo>
                  <a:pt x="0" y="0"/>
                </a:moveTo>
                <a:lnTo>
                  <a:pt x="7631614" y="0"/>
                </a:lnTo>
                <a:lnTo>
                  <a:pt x="7631614" y="7673470"/>
                </a:lnTo>
                <a:lnTo>
                  <a:pt x="0" y="7673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3552929" y="6293412"/>
            <a:ext cx="7161622" cy="7200900"/>
          </a:xfrm>
          <a:custGeom>
            <a:avLst/>
            <a:gdLst/>
            <a:ahLst/>
            <a:cxnLst/>
            <a:rect r="r" b="b" t="t" l="l"/>
            <a:pathLst>
              <a:path h="7200900" w="7161622">
                <a:moveTo>
                  <a:pt x="0" y="0"/>
                </a:moveTo>
                <a:lnTo>
                  <a:pt x="7161622" y="0"/>
                </a:lnTo>
                <a:lnTo>
                  <a:pt x="7161622"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114300"/>
            <a:ext cx="6581253" cy="1991767"/>
          </a:xfrm>
          <a:prstGeom prst="rect">
            <a:avLst/>
          </a:prstGeom>
        </p:spPr>
        <p:txBody>
          <a:bodyPr anchor="t" rtlCol="false" tIns="0" lIns="0" bIns="0" rIns="0">
            <a:spAutoFit/>
          </a:bodyPr>
          <a:lstStyle/>
          <a:p>
            <a:pPr algn="ctr">
              <a:lnSpc>
                <a:spcPts val="7970"/>
              </a:lnSpc>
            </a:pPr>
            <a:r>
              <a:rPr lang="en-US" sz="5693">
                <a:solidFill>
                  <a:srgbClr val="FFFFFF"/>
                </a:solidFill>
                <a:latin typeface="RQND Pro"/>
              </a:rPr>
              <a:t>3D MODEL KEYPOINTS</a:t>
            </a:r>
          </a:p>
          <a:p>
            <a:pPr algn="ctr">
              <a:lnSpc>
                <a:spcPts val="7970"/>
              </a:lnSpc>
              <a:spcBef>
                <a:spcPct val="0"/>
              </a:spcBef>
            </a:pPr>
          </a:p>
        </p:txBody>
      </p:sp>
      <p:sp>
        <p:nvSpPr>
          <p:cNvPr name="TextBox 6" id="6"/>
          <p:cNvSpPr txBox="true"/>
          <p:nvPr/>
        </p:nvSpPr>
        <p:spPr>
          <a:xfrm rot="0">
            <a:off x="205853" y="1057840"/>
            <a:ext cx="14578214" cy="8967068"/>
          </a:xfrm>
          <a:prstGeom prst="rect">
            <a:avLst/>
          </a:prstGeom>
        </p:spPr>
        <p:txBody>
          <a:bodyPr anchor="t" rtlCol="false" tIns="0" lIns="0" bIns="0" rIns="0">
            <a:spAutoFit/>
          </a:bodyPr>
          <a:lstStyle/>
          <a:p>
            <a:pPr marL="451410" indent="-225705" lvl="1">
              <a:lnSpc>
                <a:spcPts val="2927"/>
              </a:lnSpc>
              <a:buFont typeface="Arial"/>
              <a:buChar char="•"/>
            </a:pPr>
            <a:r>
              <a:rPr lang="en-US" sz="2090">
                <a:solidFill>
                  <a:srgbClr val="D7DF23"/>
                </a:solidFill>
                <a:latin typeface="Agrandir Narrow Medium"/>
              </a:rPr>
              <a:t>ADD AND SCALE A PLANE FOR YOUR TERRAIN:</a:t>
            </a:r>
          </a:p>
          <a:p>
            <a:pPr marL="902819" indent="-300940" lvl="2">
              <a:lnSpc>
                <a:spcPts val="2927"/>
              </a:lnSpc>
              <a:buFont typeface="Arial"/>
              <a:buChar char="⚬"/>
            </a:pPr>
            <a:r>
              <a:rPr lang="en-US" sz="2090">
                <a:solidFill>
                  <a:srgbClr val="FFFFFF"/>
                </a:solidFill>
                <a:latin typeface="Agrandir Narrow"/>
              </a:rPr>
              <a:t>Begin by adding a plane to serve as the foundation of your terrain. Scale it to your desired size to establish the base of your forest scene.</a:t>
            </a:r>
          </a:p>
          <a:p>
            <a:pPr marL="451410" indent="-225705" lvl="1">
              <a:lnSpc>
                <a:spcPts val="2927"/>
              </a:lnSpc>
              <a:buFont typeface="Arial"/>
              <a:buChar char="•"/>
            </a:pPr>
            <a:r>
              <a:rPr lang="en-US" sz="2090">
                <a:solidFill>
                  <a:srgbClr val="D7DF23"/>
                </a:solidFill>
                <a:latin typeface="Agrandir Narrow Medium"/>
              </a:rPr>
              <a:t>Subdivide the Plane for Detail:</a:t>
            </a:r>
          </a:p>
          <a:p>
            <a:pPr marL="902819" indent="-300940" lvl="2">
              <a:lnSpc>
                <a:spcPts val="2927"/>
              </a:lnSpc>
              <a:buFont typeface="Arial"/>
              <a:buChar char="⚬"/>
            </a:pPr>
            <a:r>
              <a:rPr lang="en-US" sz="2090">
                <a:solidFill>
                  <a:srgbClr val="FFFFFF"/>
                </a:solidFill>
                <a:latin typeface="Agrandir Narrow"/>
              </a:rPr>
              <a:t>Enhance the plane's realism by subdividing it, creating smaller sections that can later be sculpted to add intricate details.</a:t>
            </a:r>
          </a:p>
          <a:p>
            <a:pPr marL="451410" indent="-225705" lvl="1">
              <a:lnSpc>
                <a:spcPts val="2927"/>
              </a:lnSpc>
              <a:buFont typeface="Arial"/>
              <a:buChar char="•"/>
            </a:pPr>
            <a:r>
              <a:rPr lang="en-US" sz="2090">
                <a:solidFill>
                  <a:srgbClr val="D7DF23"/>
                </a:solidFill>
                <a:latin typeface="Agrandir Narrow Medium"/>
              </a:rPr>
              <a:t>Enter Sculpt Mode to Shape the Terrain:</a:t>
            </a:r>
          </a:p>
          <a:p>
            <a:pPr marL="902819" indent="-300940" lvl="2">
              <a:lnSpc>
                <a:spcPts val="2927"/>
              </a:lnSpc>
              <a:buFont typeface="Arial"/>
              <a:buChar char="⚬"/>
            </a:pPr>
            <a:r>
              <a:rPr lang="en-US" sz="2090">
                <a:solidFill>
                  <a:srgbClr val="FFFFFF"/>
                </a:solidFill>
                <a:latin typeface="Agrandir Narrow"/>
              </a:rPr>
              <a:t>Dive into Sculpt Mode to craft the landscape. This mode offers a variety of brushes and tools to mold the terrain, allowing you to raise hills, carve valleys, and sculpt the landscape's unique features.</a:t>
            </a:r>
          </a:p>
          <a:p>
            <a:pPr marL="451410" indent="-225705" lvl="1">
              <a:lnSpc>
                <a:spcPts val="2927"/>
              </a:lnSpc>
              <a:buFont typeface="Arial"/>
              <a:buChar char="•"/>
            </a:pPr>
            <a:r>
              <a:rPr lang="en-US" sz="2090">
                <a:solidFill>
                  <a:srgbClr val="D7DF23"/>
                </a:solidFill>
                <a:latin typeface="Agrandir Narrow Medium"/>
              </a:rPr>
              <a:t>Enable the "A.N.T. Landscape" Add-On in Blender's Preferences:</a:t>
            </a:r>
          </a:p>
          <a:p>
            <a:pPr marL="902819" indent="-300940" lvl="2">
              <a:lnSpc>
                <a:spcPts val="2927"/>
              </a:lnSpc>
              <a:buFont typeface="Arial"/>
              <a:buChar char="⚬"/>
            </a:pPr>
            <a:r>
              <a:rPr lang="en-US" sz="2090">
                <a:solidFill>
                  <a:srgbClr val="FFFFFF"/>
                </a:solidFill>
                <a:latin typeface="Agrandir Narrow"/>
              </a:rPr>
              <a:t>Access Blender's preferences and activate the "A.N.T. Landscape" add-on. This powerful tool will help you generate landscapes, including the placement of trees, enriching the forest environment.</a:t>
            </a:r>
          </a:p>
          <a:p>
            <a:pPr marL="451410" indent="-225705" lvl="1">
              <a:lnSpc>
                <a:spcPts val="2927"/>
              </a:lnSpc>
              <a:buFont typeface="Arial"/>
              <a:buChar char="•"/>
            </a:pPr>
            <a:r>
              <a:rPr lang="en-US" sz="2090">
                <a:solidFill>
                  <a:srgbClr val="D7DF23"/>
                </a:solidFill>
                <a:latin typeface="Agrandir Narrow Medium"/>
              </a:rPr>
              <a:t>Add a Camera to Your Scene (Ctrl + 0 to Set as Active Camera):</a:t>
            </a:r>
          </a:p>
          <a:p>
            <a:pPr marL="902819" indent="-300940" lvl="2">
              <a:lnSpc>
                <a:spcPts val="2927"/>
              </a:lnSpc>
              <a:buFont typeface="Arial"/>
              <a:buChar char="⚬"/>
            </a:pPr>
            <a:r>
              <a:rPr lang="en-US" sz="2090">
                <a:solidFill>
                  <a:srgbClr val="FFFFFF"/>
                </a:solidFill>
                <a:latin typeface="Agrandir Narrow"/>
              </a:rPr>
              <a:t>Insert a camera into your scene to capture the perspective you desire. Make the camera the active one by using Ctrl + 0, ensuring it's ready to render your forest animation from the chosen viewpoint.</a:t>
            </a:r>
          </a:p>
          <a:p>
            <a:pPr marL="451410" indent="-225705" lvl="1">
              <a:lnSpc>
                <a:spcPts val="2927"/>
              </a:lnSpc>
              <a:buFont typeface="Arial"/>
              <a:buChar char="•"/>
            </a:pPr>
            <a:r>
              <a:rPr lang="en-US" sz="2090">
                <a:solidFill>
                  <a:srgbClr val="D7DF23"/>
                </a:solidFill>
                <a:latin typeface="Agrandir Narrow Medium"/>
              </a:rPr>
              <a:t>Use Particle Systems for Elements Like Grass or Leaves:</a:t>
            </a:r>
          </a:p>
          <a:p>
            <a:pPr marL="902819" indent="-300940" lvl="2">
              <a:lnSpc>
                <a:spcPts val="2927"/>
              </a:lnSpc>
              <a:buFont typeface="Arial"/>
              <a:buChar char="⚬"/>
            </a:pPr>
            <a:r>
              <a:rPr lang="en-US" sz="2090">
                <a:solidFill>
                  <a:srgbClr val="FFFFFF"/>
                </a:solidFill>
                <a:latin typeface="Agrandir Narrow"/>
              </a:rPr>
              <a:t>Employ Particle Systems to populate your scene with elements like grass, leaves, or other environmental features. Fine-tune the settings to achieve a realistic and immersive forest setting.</a:t>
            </a:r>
          </a:p>
          <a:p>
            <a:pPr marL="451410" indent="-225705" lvl="1">
              <a:lnSpc>
                <a:spcPts val="2927"/>
              </a:lnSpc>
              <a:buFont typeface="Arial"/>
              <a:buChar char="•"/>
            </a:pPr>
            <a:r>
              <a:rPr lang="en-US" sz="2090">
                <a:solidFill>
                  <a:srgbClr val="D7DF23"/>
                </a:solidFill>
                <a:latin typeface="Agrandir Narrow Medium"/>
              </a:rPr>
              <a:t>Utilize Weight Paint Mode to Control Specific Areas on Your Model:</a:t>
            </a:r>
          </a:p>
          <a:p>
            <a:pPr marL="902819" indent="-300940" lvl="2">
              <a:lnSpc>
                <a:spcPts val="2927"/>
              </a:lnSpc>
              <a:buFont typeface="Arial"/>
              <a:buChar char="⚬"/>
            </a:pPr>
            <a:r>
              <a:rPr lang="en-US" sz="2090">
                <a:solidFill>
                  <a:srgbClr val="FFFFFF"/>
                </a:solidFill>
                <a:latin typeface="Agrandir Narrow"/>
              </a:rPr>
              <a:t>In Weight Paint mode, you can precisely control various aspects of your model. Assign weights to specific areas of your terrain, enabling you to influence attributes like texture placement, density of vegetation, and more for a customized and lifelike forest environment.</a:t>
            </a:r>
          </a:p>
          <a:p>
            <a:pPr>
              <a:lnSpc>
                <a:spcPts val="292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B0B0B"/>
        </a:solidFill>
      </p:bgPr>
    </p:bg>
    <p:spTree>
      <p:nvGrpSpPr>
        <p:cNvPr id="1" name=""/>
        <p:cNvGrpSpPr/>
        <p:nvPr/>
      </p:nvGrpSpPr>
      <p:grpSpPr>
        <a:xfrm>
          <a:off x="0" y="0"/>
          <a:ext cx="0" cy="0"/>
          <a:chOff x="0" y="0"/>
          <a:chExt cx="0" cy="0"/>
        </a:xfrm>
      </p:grpSpPr>
      <p:sp>
        <p:nvSpPr>
          <p:cNvPr name="Freeform 2" id="2"/>
          <p:cNvSpPr/>
          <p:nvPr/>
        </p:nvSpPr>
        <p:spPr>
          <a:xfrm flipH="false" flipV="false" rot="0">
            <a:off x="1723825" y="381808"/>
            <a:ext cx="15237415" cy="9523384"/>
          </a:xfrm>
          <a:custGeom>
            <a:avLst/>
            <a:gdLst/>
            <a:ahLst/>
            <a:cxnLst/>
            <a:rect r="r" b="b" t="t" l="l"/>
            <a:pathLst>
              <a:path h="9523384" w="15237415">
                <a:moveTo>
                  <a:pt x="0" y="0"/>
                </a:moveTo>
                <a:lnTo>
                  <a:pt x="15237414" y="0"/>
                </a:lnTo>
                <a:lnTo>
                  <a:pt x="15237414" y="9523384"/>
                </a:lnTo>
                <a:lnTo>
                  <a:pt x="0" y="9523384"/>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414713" y="4240510"/>
            <a:ext cx="1689174" cy="2406854"/>
          </a:xfrm>
          <a:custGeom>
            <a:avLst/>
            <a:gdLst/>
            <a:ahLst/>
            <a:cxnLst/>
            <a:rect r="r" b="b" t="t" l="l"/>
            <a:pathLst>
              <a:path h="2406854" w="1689174">
                <a:moveTo>
                  <a:pt x="0" y="0"/>
                </a:moveTo>
                <a:lnTo>
                  <a:pt x="1689174" y="0"/>
                </a:lnTo>
                <a:lnTo>
                  <a:pt x="1689174" y="2406853"/>
                </a:lnTo>
                <a:lnTo>
                  <a:pt x="0" y="2406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88120" y="804083"/>
            <a:ext cx="16571180" cy="8602635"/>
          </a:xfrm>
          <a:prstGeom prst="rect">
            <a:avLst/>
          </a:prstGeom>
        </p:spPr>
        <p:txBody>
          <a:bodyPr anchor="t" rtlCol="false" tIns="0" lIns="0" bIns="0" rIns="0">
            <a:spAutoFit/>
          </a:bodyPr>
          <a:lstStyle/>
          <a:p>
            <a:pPr>
              <a:lnSpc>
                <a:spcPts val="5228"/>
              </a:lnSpc>
              <a:spcBef>
                <a:spcPct val="0"/>
              </a:spcBef>
            </a:pPr>
            <a:r>
              <a:rPr lang="en-US" sz="3734">
                <a:solidFill>
                  <a:srgbClr val="E7E0DD"/>
                </a:solidFill>
                <a:latin typeface="Quincy"/>
              </a:rPr>
              <a:t> </a:t>
            </a:r>
            <a:r>
              <a:rPr lang="en-US" sz="3734">
                <a:solidFill>
                  <a:srgbClr val="D7DF23"/>
                </a:solidFill>
                <a:latin typeface="Quincy"/>
              </a:rPr>
              <a:t>IMMERSIVE DARK FOREST</a:t>
            </a:r>
          </a:p>
          <a:p>
            <a:pPr>
              <a:lnSpc>
                <a:spcPts val="5228"/>
              </a:lnSpc>
              <a:spcBef>
                <a:spcPct val="0"/>
              </a:spcBef>
            </a:pPr>
          </a:p>
          <a:p>
            <a:pPr>
              <a:lnSpc>
                <a:spcPts val="5228"/>
              </a:lnSpc>
              <a:spcBef>
                <a:spcPct val="0"/>
              </a:spcBef>
            </a:pPr>
            <a:r>
              <a:rPr lang="en-US" sz="3734">
                <a:solidFill>
                  <a:srgbClr val="E7E0DD"/>
                </a:solidFill>
                <a:latin typeface="Quincy"/>
              </a:rPr>
              <a:t>The concept of the "dark forest" aligns with the idea of an immersive forest environment.</a:t>
            </a:r>
          </a:p>
          <a:p>
            <a:pPr>
              <a:lnSpc>
                <a:spcPts val="5228"/>
              </a:lnSpc>
              <a:spcBef>
                <a:spcPct val="0"/>
              </a:spcBef>
            </a:pPr>
            <a:r>
              <a:rPr lang="en-US" sz="3734">
                <a:solidFill>
                  <a:srgbClr val="E7E0DD"/>
                </a:solidFill>
                <a:latin typeface="Quincy"/>
              </a:rPr>
              <a:t>Visuals can be used to depict geometric representations of the forest, including trees, terrain, and the overall ambiance created by lighting and shadows.</a:t>
            </a:r>
          </a:p>
          <a:p>
            <a:pPr>
              <a:lnSpc>
                <a:spcPts val="5228"/>
              </a:lnSpc>
              <a:spcBef>
                <a:spcPct val="0"/>
              </a:spcBef>
            </a:pPr>
          </a:p>
          <a:p>
            <a:pPr>
              <a:lnSpc>
                <a:spcPts val="5228"/>
              </a:lnSpc>
              <a:spcBef>
                <a:spcPct val="0"/>
              </a:spcBef>
            </a:pPr>
            <a:r>
              <a:rPr lang="en-US" sz="3734">
                <a:solidFill>
                  <a:srgbClr val="E7E0DD"/>
                </a:solidFill>
                <a:latin typeface="Quincy"/>
              </a:rPr>
              <a:t> </a:t>
            </a:r>
            <a:r>
              <a:rPr lang="en-US" sz="3734">
                <a:solidFill>
                  <a:srgbClr val="D7DF23"/>
                </a:solidFill>
                <a:latin typeface="Quincy"/>
              </a:rPr>
              <a:t>ENIGMATIC SKULL CAVE</a:t>
            </a:r>
          </a:p>
          <a:p>
            <a:pPr>
              <a:lnSpc>
                <a:spcPts val="5228"/>
              </a:lnSpc>
              <a:spcBef>
                <a:spcPct val="0"/>
              </a:spcBef>
            </a:pPr>
          </a:p>
          <a:p>
            <a:pPr>
              <a:lnSpc>
                <a:spcPts val="5228"/>
              </a:lnSpc>
              <a:spcBef>
                <a:spcPct val="0"/>
              </a:spcBef>
            </a:pPr>
            <a:r>
              <a:rPr lang="en-US" sz="3734">
                <a:solidFill>
                  <a:srgbClr val="E7E0DD"/>
                </a:solidFill>
                <a:latin typeface="Quincy"/>
              </a:rPr>
              <a:t>The "Skull Cave" symbolizes a central element in the project, much like the enigmatic cave in the paragraph.</a:t>
            </a:r>
          </a:p>
          <a:p>
            <a:pPr>
              <a:lnSpc>
                <a:spcPts val="5228"/>
              </a:lnSpc>
              <a:spcBef>
                <a:spcPct val="0"/>
              </a:spcBef>
            </a:pPr>
            <a:r>
              <a:rPr lang="en-US" sz="3734">
                <a:solidFill>
                  <a:srgbClr val="E7E0DD"/>
                </a:solidFill>
                <a:latin typeface="Quincy"/>
              </a:rPr>
              <a:t>Images or sketches can emphasize the cave's geometric symbolism and its enigmatic qualities, which contribute to the narrative.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251509" y="1028700"/>
            <a:ext cx="25877638" cy="25877638"/>
          </a:xfrm>
          <a:custGeom>
            <a:avLst/>
            <a:gdLst/>
            <a:ahLst/>
            <a:cxnLst/>
            <a:rect r="r" b="b" t="t" l="l"/>
            <a:pathLst>
              <a:path h="25877638" w="25877638">
                <a:moveTo>
                  <a:pt x="0" y="0"/>
                </a:moveTo>
                <a:lnTo>
                  <a:pt x="25877638" y="0"/>
                </a:lnTo>
                <a:lnTo>
                  <a:pt x="25877638" y="25877638"/>
                </a:lnTo>
                <a:lnTo>
                  <a:pt x="0" y="25877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8288000" cy="4722765"/>
          </a:xfrm>
          <a:custGeom>
            <a:avLst/>
            <a:gdLst/>
            <a:ahLst/>
            <a:cxnLst/>
            <a:rect r="r" b="b" t="t" l="l"/>
            <a:pathLst>
              <a:path h="4722765" w="18288000">
                <a:moveTo>
                  <a:pt x="0" y="0"/>
                </a:moveTo>
                <a:lnTo>
                  <a:pt x="18288000" y="0"/>
                </a:lnTo>
                <a:lnTo>
                  <a:pt x="18288000" y="4722765"/>
                </a:lnTo>
                <a:lnTo>
                  <a:pt x="0" y="4722765"/>
                </a:lnTo>
                <a:lnTo>
                  <a:pt x="0" y="0"/>
                </a:lnTo>
                <a:close/>
              </a:path>
            </a:pathLst>
          </a:custGeom>
          <a:blipFill>
            <a:blip r:embed="rId4"/>
            <a:stretch>
              <a:fillRect l="0" t="-15450" r="0" b="-46944"/>
            </a:stretch>
          </a:blipFill>
        </p:spPr>
      </p:sp>
      <p:sp>
        <p:nvSpPr>
          <p:cNvPr name="Freeform 4" id="4"/>
          <p:cNvSpPr/>
          <p:nvPr/>
        </p:nvSpPr>
        <p:spPr>
          <a:xfrm flipH="false" flipV="false" rot="0">
            <a:off x="0" y="4722765"/>
            <a:ext cx="18288000" cy="5564235"/>
          </a:xfrm>
          <a:custGeom>
            <a:avLst/>
            <a:gdLst/>
            <a:ahLst/>
            <a:cxnLst/>
            <a:rect r="r" b="b" t="t" l="l"/>
            <a:pathLst>
              <a:path h="5564235" w="18288000">
                <a:moveTo>
                  <a:pt x="0" y="0"/>
                </a:moveTo>
                <a:lnTo>
                  <a:pt x="18288000" y="0"/>
                </a:lnTo>
                <a:lnTo>
                  <a:pt x="18288000" y="5564235"/>
                </a:lnTo>
                <a:lnTo>
                  <a:pt x="0" y="5564235"/>
                </a:lnTo>
                <a:lnTo>
                  <a:pt x="0" y="0"/>
                </a:lnTo>
                <a:close/>
              </a:path>
            </a:pathLst>
          </a:custGeom>
          <a:blipFill>
            <a:blip r:embed="rId5"/>
            <a:stretch>
              <a:fillRect l="-4670" t="0" r="-4670" b="-43973"/>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0">
            <a:off x="0" y="-100028"/>
            <a:ext cx="18288000" cy="5120626"/>
          </a:xfrm>
          <a:custGeom>
            <a:avLst/>
            <a:gdLst/>
            <a:ahLst/>
            <a:cxnLst/>
            <a:rect r="r" b="b" t="t" l="l"/>
            <a:pathLst>
              <a:path h="5120626" w="18288000">
                <a:moveTo>
                  <a:pt x="0" y="0"/>
                </a:moveTo>
                <a:lnTo>
                  <a:pt x="18288000" y="0"/>
                </a:lnTo>
                <a:lnTo>
                  <a:pt x="18288000" y="5120625"/>
                </a:lnTo>
                <a:lnTo>
                  <a:pt x="0" y="5120625"/>
                </a:lnTo>
                <a:lnTo>
                  <a:pt x="0" y="0"/>
                </a:lnTo>
                <a:close/>
              </a:path>
            </a:pathLst>
          </a:custGeom>
          <a:blipFill>
            <a:blip r:embed="rId3"/>
            <a:stretch>
              <a:fillRect l="-1205" t="-12429" r="0" b="-33732"/>
            </a:stretch>
          </a:blipFill>
        </p:spPr>
      </p:sp>
      <p:sp>
        <p:nvSpPr>
          <p:cNvPr name="Freeform 4" id="4"/>
          <p:cNvSpPr/>
          <p:nvPr/>
        </p:nvSpPr>
        <p:spPr>
          <a:xfrm flipH="false" flipV="false" rot="0">
            <a:off x="0" y="5020597"/>
            <a:ext cx="18288000" cy="5266403"/>
          </a:xfrm>
          <a:custGeom>
            <a:avLst/>
            <a:gdLst/>
            <a:ahLst/>
            <a:cxnLst/>
            <a:rect r="r" b="b" t="t" l="l"/>
            <a:pathLst>
              <a:path h="5266403" w="18288000">
                <a:moveTo>
                  <a:pt x="0" y="0"/>
                </a:moveTo>
                <a:lnTo>
                  <a:pt x="18288000" y="0"/>
                </a:lnTo>
                <a:lnTo>
                  <a:pt x="18288000" y="5266403"/>
                </a:lnTo>
                <a:lnTo>
                  <a:pt x="0" y="5266403"/>
                </a:lnTo>
                <a:lnTo>
                  <a:pt x="0" y="0"/>
                </a:lnTo>
                <a:close/>
              </a:path>
            </a:pathLst>
          </a:custGeom>
          <a:blipFill>
            <a:blip r:embed="rId4"/>
            <a:stretch>
              <a:fillRect l="0" t="-19885" r="0" b="-19885"/>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0B0B"/>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DAFzBCtuQuw</dc:identifier>
  <dcterms:modified xsi:type="dcterms:W3CDTF">2011-08-01T06:04:30Z</dcterms:modified>
  <cp:revision>1</cp:revision>
  <dc:title>Black &amp; Orange Elegant 3D Desktop Wallpaper</dc:title>
</cp:coreProperties>
</file>